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355" r:id="rId3"/>
    <p:sldId id="302" r:id="rId4"/>
    <p:sldId id="396" r:id="rId5"/>
    <p:sldId id="398" r:id="rId6"/>
    <p:sldId id="399" r:id="rId7"/>
    <p:sldId id="400" r:id="rId8"/>
    <p:sldId id="401" r:id="rId9"/>
    <p:sldId id="403" r:id="rId10"/>
    <p:sldId id="404" r:id="rId11"/>
    <p:sldId id="405" r:id="rId12"/>
    <p:sldId id="402" r:id="rId13"/>
    <p:sldId id="406" r:id="rId14"/>
    <p:sldId id="407" r:id="rId15"/>
    <p:sldId id="408" r:id="rId16"/>
    <p:sldId id="409" r:id="rId17"/>
    <p:sldId id="410" r:id="rId18"/>
    <p:sldId id="411" r:id="rId19"/>
    <p:sldId id="376" r:id="rId20"/>
    <p:sldId id="298" r:id="rId21"/>
  </p:sldIdLst>
  <p:sldSz cx="12192000" cy="6858000"/>
  <p:notesSz cx="6858000" cy="9144000"/>
  <p:embeddedFontLst>
    <p:embeddedFont>
      <p:font typeface="Andale Mono" panose="020B0509000000000004" pitchFamily="49" charset="0"/>
      <p:regular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halkduster" panose="03050602040202020205" pitchFamily="66" charset="77"/>
      <p:regular r:id="rId28"/>
    </p:embeddedFont>
    <p:embeddedFont>
      <p:font typeface="Ink Free" panose="03080402000500000000" pitchFamily="66" charset="0"/>
      <p:regular r:id="rId29"/>
    </p:embeddedFont>
    <p:embeddedFont>
      <p:font typeface="Verdana" panose="020B0604030504040204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9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48" y="3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5469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6A496C-4213-D446-B34D-46934E01D029}" type="doc">
      <dgm:prSet loTypeId="urn:microsoft.com/office/officeart/2005/8/layout/matrix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14D78B7-C8A3-8E4A-8520-AEAF7F8E2B8B}">
      <dgm:prSet phldrT="[Text]"/>
      <dgm:spPr/>
      <dgm:t>
        <a:bodyPr/>
        <a:lstStyle/>
        <a:p>
          <a:r>
            <a:rPr lang="en-US" dirty="0"/>
            <a:t>PHP</a:t>
          </a:r>
        </a:p>
      </dgm:t>
    </dgm:pt>
    <dgm:pt modelId="{2CDD41F1-DEA7-B940-A6F3-845D5C4EC801}" type="parTrans" cxnId="{D6E1D10A-D193-F446-BC86-56FE0F569CF1}">
      <dgm:prSet/>
      <dgm:spPr/>
      <dgm:t>
        <a:bodyPr/>
        <a:lstStyle/>
        <a:p>
          <a:endParaRPr lang="en-US"/>
        </a:p>
      </dgm:t>
    </dgm:pt>
    <dgm:pt modelId="{F37BC3E0-8208-2546-98E5-7B97045FFB21}" type="sibTrans" cxnId="{D6E1D10A-D193-F446-BC86-56FE0F569CF1}">
      <dgm:prSet/>
      <dgm:spPr/>
      <dgm:t>
        <a:bodyPr/>
        <a:lstStyle/>
        <a:p>
          <a:endParaRPr lang="en-US"/>
        </a:p>
      </dgm:t>
    </dgm:pt>
    <dgm:pt modelId="{EA5AE253-C158-E44E-9FE4-7663B9CAF383}">
      <dgm:prSet phldrT="[Text]"/>
      <dgm:spPr/>
      <dgm:t>
        <a:bodyPr/>
        <a:lstStyle/>
        <a:p>
          <a:r>
            <a:rPr lang="en-US" dirty="0"/>
            <a:t>Java Applet</a:t>
          </a:r>
        </a:p>
      </dgm:t>
    </dgm:pt>
    <dgm:pt modelId="{DF27B1BB-D91E-0F42-B66C-DD7036FFEC48}" type="parTrans" cxnId="{94496FAD-0FA9-2343-8579-578E066DED06}">
      <dgm:prSet/>
      <dgm:spPr/>
      <dgm:t>
        <a:bodyPr/>
        <a:lstStyle/>
        <a:p>
          <a:endParaRPr lang="en-US"/>
        </a:p>
      </dgm:t>
    </dgm:pt>
    <dgm:pt modelId="{6C4B72FA-A605-B94E-858E-C96D7037932D}" type="sibTrans" cxnId="{94496FAD-0FA9-2343-8579-578E066DED06}">
      <dgm:prSet/>
      <dgm:spPr/>
      <dgm:t>
        <a:bodyPr/>
        <a:lstStyle/>
        <a:p>
          <a:endParaRPr lang="en-US"/>
        </a:p>
      </dgm:t>
    </dgm:pt>
    <dgm:pt modelId="{CF41EE2E-4660-0148-B5E9-81B2985B3A48}">
      <dgm:prSet phldrT="[Text]"/>
      <dgm:spPr/>
      <dgm:t>
        <a:bodyPr/>
        <a:lstStyle/>
        <a:p>
          <a:r>
            <a:rPr lang="en-US" dirty="0"/>
            <a:t>CGI Perl</a:t>
          </a:r>
        </a:p>
      </dgm:t>
    </dgm:pt>
    <dgm:pt modelId="{CB6A0554-CA57-414D-9BEA-1E9AD14E290D}" type="parTrans" cxnId="{1CACBC69-7555-9944-8561-27B0BA7D275E}">
      <dgm:prSet/>
      <dgm:spPr/>
      <dgm:t>
        <a:bodyPr/>
        <a:lstStyle/>
        <a:p>
          <a:endParaRPr lang="en-US"/>
        </a:p>
      </dgm:t>
    </dgm:pt>
    <dgm:pt modelId="{CE218674-13F3-7442-BA38-D79594A84630}" type="sibTrans" cxnId="{1CACBC69-7555-9944-8561-27B0BA7D275E}">
      <dgm:prSet/>
      <dgm:spPr/>
      <dgm:t>
        <a:bodyPr/>
        <a:lstStyle/>
        <a:p>
          <a:endParaRPr lang="en-US"/>
        </a:p>
      </dgm:t>
    </dgm:pt>
    <dgm:pt modelId="{F58900DE-B1FA-1C44-8D73-F7CF6E62C26D}">
      <dgm:prSet phldrT="[Text]"/>
      <dgm:spPr/>
      <dgm:t>
        <a:bodyPr/>
        <a:lstStyle/>
        <a:p>
          <a:r>
            <a:rPr lang="en-US" dirty="0"/>
            <a:t>React</a:t>
          </a:r>
        </a:p>
      </dgm:t>
    </dgm:pt>
    <dgm:pt modelId="{86518B9A-90BC-5145-8111-2D49A49A6A37}" type="parTrans" cxnId="{118E6D34-5BDA-1A42-8F27-3B5A6DCD8427}">
      <dgm:prSet/>
      <dgm:spPr/>
      <dgm:t>
        <a:bodyPr/>
        <a:lstStyle/>
        <a:p>
          <a:endParaRPr lang="en-US"/>
        </a:p>
      </dgm:t>
    </dgm:pt>
    <dgm:pt modelId="{A67FC159-DEB2-9242-A29D-F70CE92AC0EC}" type="sibTrans" cxnId="{118E6D34-5BDA-1A42-8F27-3B5A6DCD8427}">
      <dgm:prSet/>
      <dgm:spPr/>
      <dgm:t>
        <a:bodyPr/>
        <a:lstStyle/>
        <a:p>
          <a:endParaRPr lang="en-US"/>
        </a:p>
      </dgm:t>
    </dgm:pt>
    <dgm:pt modelId="{BC7DEAAD-1BD5-F944-BB43-DBA8C86EF9CD}" type="pres">
      <dgm:prSet presAssocID="{9D6A496C-4213-D446-B34D-46934E01D029}" presName="matrix" presStyleCnt="0">
        <dgm:presLayoutVars>
          <dgm:chMax val="1"/>
          <dgm:dir/>
          <dgm:resizeHandles val="exact"/>
        </dgm:presLayoutVars>
      </dgm:prSet>
      <dgm:spPr/>
    </dgm:pt>
    <dgm:pt modelId="{F59026D1-BB35-AE47-9523-FAD777780DDC}" type="pres">
      <dgm:prSet presAssocID="{9D6A496C-4213-D446-B34D-46934E01D029}" presName="axisShape" presStyleLbl="bgShp" presStyleIdx="0" presStyleCnt="1"/>
      <dgm:spPr/>
    </dgm:pt>
    <dgm:pt modelId="{4D5CE249-C289-2245-A7B6-B0A2098A1C90}" type="pres">
      <dgm:prSet presAssocID="{9D6A496C-4213-D446-B34D-46934E01D029}" presName="rect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16282469-87E8-6941-A1EB-D8AA20BC8E7F}" type="pres">
      <dgm:prSet presAssocID="{9D6A496C-4213-D446-B34D-46934E01D029}" presName="rect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DAC9081-CC1E-5D4B-965E-34420602EE9B}" type="pres">
      <dgm:prSet presAssocID="{9D6A496C-4213-D446-B34D-46934E01D029}" presName="rect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04B7739-8F9E-D847-AC95-8C302240F5AD}" type="pres">
      <dgm:prSet presAssocID="{9D6A496C-4213-D446-B34D-46934E01D029}" presName="rect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D6E1D10A-D193-F446-BC86-56FE0F569CF1}" srcId="{9D6A496C-4213-D446-B34D-46934E01D029}" destId="{614D78B7-C8A3-8E4A-8520-AEAF7F8E2B8B}" srcOrd="0" destOrd="0" parTransId="{2CDD41F1-DEA7-B940-A6F3-845D5C4EC801}" sibTransId="{F37BC3E0-8208-2546-98E5-7B97045FFB21}"/>
    <dgm:cxn modelId="{118E6D34-5BDA-1A42-8F27-3B5A6DCD8427}" srcId="{9D6A496C-4213-D446-B34D-46934E01D029}" destId="{F58900DE-B1FA-1C44-8D73-F7CF6E62C26D}" srcOrd="3" destOrd="0" parTransId="{86518B9A-90BC-5145-8111-2D49A49A6A37}" sibTransId="{A67FC159-DEB2-9242-A29D-F70CE92AC0EC}"/>
    <dgm:cxn modelId="{1CACBC69-7555-9944-8561-27B0BA7D275E}" srcId="{9D6A496C-4213-D446-B34D-46934E01D029}" destId="{CF41EE2E-4660-0148-B5E9-81B2985B3A48}" srcOrd="2" destOrd="0" parTransId="{CB6A0554-CA57-414D-9BEA-1E9AD14E290D}" sibTransId="{CE218674-13F3-7442-BA38-D79594A84630}"/>
    <dgm:cxn modelId="{94496FAD-0FA9-2343-8579-578E066DED06}" srcId="{9D6A496C-4213-D446-B34D-46934E01D029}" destId="{EA5AE253-C158-E44E-9FE4-7663B9CAF383}" srcOrd="1" destOrd="0" parTransId="{DF27B1BB-D91E-0F42-B66C-DD7036FFEC48}" sibTransId="{6C4B72FA-A605-B94E-858E-C96D7037932D}"/>
    <dgm:cxn modelId="{ADA80EB2-AF97-7743-9C34-50A48D4F8248}" type="presOf" srcId="{F58900DE-B1FA-1C44-8D73-F7CF6E62C26D}" destId="{004B7739-8F9E-D847-AC95-8C302240F5AD}" srcOrd="0" destOrd="0" presId="urn:microsoft.com/office/officeart/2005/8/layout/matrix2"/>
    <dgm:cxn modelId="{E9CD7EC3-AE2A-0E4F-A1CC-701F31071D17}" type="presOf" srcId="{EA5AE253-C158-E44E-9FE4-7663B9CAF383}" destId="{16282469-87E8-6941-A1EB-D8AA20BC8E7F}" srcOrd="0" destOrd="0" presId="urn:microsoft.com/office/officeart/2005/8/layout/matrix2"/>
    <dgm:cxn modelId="{55CD07C4-6D35-644B-AC35-B227B787BC81}" type="presOf" srcId="{614D78B7-C8A3-8E4A-8520-AEAF7F8E2B8B}" destId="{4D5CE249-C289-2245-A7B6-B0A2098A1C90}" srcOrd="0" destOrd="0" presId="urn:microsoft.com/office/officeart/2005/8/layout/matrix2"/>
    <dgm:cxn modelId="{6B6FECD9-4072-E948-994E-F70338672F58}" type="presOf" srcId="{9D6A496C-4213-D446-B34D-46934E01D029}" destId="{BC7DEAAD-1BD5-F944-BB43-DBA8C86EF9CD}" srcOrd="0" destOrd="0" presId="urn:microsoft.com/office/officeart/2005/8/layout/matrix2"/>
    <dgm:cxn modelId="{22F003FD-E7AD-F24F-A706-EB2E922CCD25}" type="presOf" srcId="{CF41EE2E-4660-0148-B5E9-81B2985B3A48}" destId="{2DAC9081-CC1E-5D4B-965E-34420602EE9B}" srcOrd="0" destOrd="0" presId="urn:microsoft.com/office/officeart/2005/8/layout/matrix2"/>
    <dgm:cxn modelId="{05CDFDF7-86C9-B64C-90D6-0C6398821EFD}" type="presParOf" srcId="{BC7DEAAD-1BD5-F944-BB43-DBA8C86EF9CD}" destId="{F59026D1-BB35-AE47-9523-FAD777780DDC}" srcOrd="0" destOrd="0" presId="urn:microsoft.com/office/officeart/2005/8/layout/matrix2"/>
    <dgm:cxn modelId="{C0B572F5-C22B-DE45-AA25-7C29CF983BCB}" type="presParOf" srcId="{BC7DEAAD-1BD5-F944-BB43-DBA8C86EF9CD}" destId="{4D5CE249-C289-2245-A7B6-B0A2098A1C90}" srcOrd="1" destOrd="0" presId="urn:microsoft.com/office/officeart/2005/8/layout/matrix2"/>
    <dgm:cxn modelId="{CEE55F68-BB83-A04B-B564-5995AFB0F4F8}" type="presParOf" srcId="{BC7DEAAD-1BD5-F944-BB43-DBA8C86EF9CD}" destId="{16282469-87E8-6941-A1EB-D8AA20BC8E7F}" srcOrd="2" destOrd="0" presId="urn:microsoft.com/office/officeart/2005/8/layout/matrix2"/>
    <dgm:cxn modelId="{24A2929F-C871-E64E-90D4-420609A8436D}" type="presParOf" srcId="{BC7DEAAD-1BD5-F944-BB43-DBA8C86EF9CD}" destId="{2DAC9081-CC1E-5D4B-965E-34420602EE9B}" srcOrd="3" destOrd="0" presId="urn:microsoft.com/office/officeart/2005/8/layout/matrix2"/>
    <dgm:cxn modelId="{73BF379E-3040-0846-82BB-55C4A4D00AE5}" type="presParOf" srcId="{BC7DEAAD-1BD5-F944-BB43-DBA8C86EF9CD}" destId="{004B7739-8F9E-D847-AC95-8C302240F5AD}" srcOrd="4" destOrd="0" presId="urn:microsoft.com/office/officeart/2005/8/layout/matrix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9026D1-BB35-AE47-9523-FAD777780DDC}">
      <dsp:nvSpPr>
        <dsp:cNvPr id="0" name=""/>
        <dsp:cNvSpPr/>
      </dsp:nvSpPr>
      <dsp:spPr>
        <a:xfrm>
          <a:off x="1767681" y="0"/>
          <a:ext cx="4351337" cy="4351337"/>
        </a:xfrm>
        <a:prstGeom prst="quadArrow">
          <a:avLst>
            <a:gd name="adj1" fmla="val 2000"/>
            <a:gd name="adj2" fmla="val 4000"/>
            <a:gd name="adj3" fmla="val 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5CE249-C289-2245-A7B6-B0A2098A1C90}">
      <dsp:nvSpPr>
        <dsp:cNvPr id="0" name=""/>
        <dsp:cNvSpPr/>
      </dsp:nvSpPr>
      <dsp:spPr>
        <a:xfrm>
          <a:off x="2050518" y="282836"/>
          <a:ext cx="1740534" cy="17405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PHP</a:t>
          </a:r>
        </a:p>
      </dsp:txBody>
      <dsp:txXfrm>
        <a:off x="2135484" y="367802"/>
        <a:ext cx="1570602" cy="1570602"/>
      </dsp:txXfrm>
    </dsp:sp>
    <dsp:sp modelId="{16282469-87E8-6941-A1EB-D8AA20BC8E7F}">
      <dsp:nvSpPr>
        <dsp:cNvPr id="0" name=""/>
        <dsp:cNvSpPr/>
      </dsp:nvSpPr>
      <dsp:spPr>
        <a:xfrm>
          <a:off x="4095646" y="282836"/>
          <a:ext cx="1740534" cy="17405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Java Applet</a:t>
          </a:r>
        </a:p>
      </dsp:txBody>
      <dsp:txXfrm>
        <a:off x="4180612" y="367802"/>
        <a:ext cx="1570602" cy="1570602"/>
      </dsp:txXfrm>
    </dsp:sp>
    <dsp:sp modelId="{2DAC9081-CC1E-5D4B-965E-34420602EE9B}">
      <dsp:nvSpPr>
        <dsp:cNvPr id="0" name=""/>
        <dsp:cNvSpPr/>
      </dsp:nvSpPr>
      <dsp:spPr>
        <a:xfrm>
          <a:off x="2050518" y="2327965"/>
          <a:ext cx="1740534" cy="17405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CGI Perl</a:t>
          </a:r>
        </a:p>
      </dsp:txBody>
      <dsp:txXfrm>
        <a:off x="2135484" y="2412931"/>
        <a:ext cx="1570602" cy="1570602"/>
      </dsp:txXfrm>
    </dsp:sp>
    <dsp:sp modelId="{004B7739-8F9E-D847-AC95-8C302240F5AD}">
      <dsp:nvSpPr>
        <dsp:cNvPr id="0" name=""/>
        <dsp:cNvSpPr/>
      </dsp:nvSpPr>
      <dsp:spPr>
        <a:xfrm>
          <a:off x="4095646" y="2327965"/>
          <a:ext cx="1740534" cy="174053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React</a:t>
          </a:r>
        </a:p>
      </dsp:txBody>
      <dsp:txXfrm>
        <a:off x="4180612" y="2412931"/>
        <a:ext cx="1570602" cy="15706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2">
  <dgm:title val=""/>
  <dgm:desc val=""/>
  <dgm:catLst>
    <dgm:cat type="matrix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l" for="ch" forName="rect1" refType="w" fact="0.065"/>
          <dgm:constr type="t" for="ch" forName="rect1" refType="h" fact="0.065"/>
          <dgm:constr type="w" for="ch" forName="rect2" refType="w" fact="0.4"/>
          <dgm:constr type="h" for="ch" forName="rect2" refType="h" fact="0.4"/>
          <dgm:constr type="r" for="ch" forName="rect2" refType="w" fact="0.935"/>
          <dgm:constr type="t" for="ch" forName="rect2" refType="h" fact="0.065"/>
          <dgm:constr type="w" for="ch" forName="rect3" refType="w" fact="0.4"/>
          <dgm:constr type="h" for="ch" forName="rect3" refType="w" fact="0.4"/>
          <dgm:constr type="l" for="ch" forName="rect3" refType="w" fact="0.065"/>
          <dgm:constr type="b" for="ch" forName="rect3" refType="h" fact="0.935"/>
          <dgm:constr type="w" for="ch" forName="rect4" refType="w" fact="0.4"/>
          <dgm:constr type="h" for="ch" forName="rect4" refType="h" fact="0.4"/>
          <dgm:constr type="r" for="ch" forName="rect4" refType="w" fact="0.935"/>
          <dgm:constr type="b" for="ch" forName="rect4" refType="h" fact="0.935"/>
        </dgm:constrLst>
      </dgm:if>
      <dgm:else name="Name2">
        <dgm:constrLst>
          <dgm:constr type="primFontSz" for="ch" ptType="node" op="equ" val="65"/>
          <dgm:constr type="w" for="ch" forName="axisShape" refType="w"/>
          <dgm:constr type="h" for="ch" forName="axisShape" refType="h"/>
          <dgm:constr type="w" for="ch" forName="rect1" refType="w" fact="0.4"/>
          <dgm:constr type="h" for="ch" forName="rect1" refType="w" fact="0.4"/>
          <dgm:constr type="r" for="ch" forName="rect1" refType="w" fact="0.935"/>
          <dgm:constr type="t" for="ch" forName="rect1" refType="h" fact="0.065"/>
          <dgm:constr type="w" for="ch" forName="rect2" refType="w" fact="0.4"/>
          <dgm:constr type="h" for="ch" forName="rect2" refType="h" fact="0.4"/>
          <dgm:constr type="l" for="ch" forName="rect2" refType="w" fact="0.065"/>
          <dgm:constr type="t" for="ch" forName="rect2" refType="h" fact="0.065"/>
          <dgm:constr type="w" for="ch" forName="rect3" refType="w" fact="0.4"/>
          <dgm:constr type="h" for="ch" forName="rect3" refType="w" fact="0.4"/>
          <dgm:constr type="r" for="ch" forName="rect3" refType="w" fact="0.935"/>
          <dgm:constr type="b" for="ch" forName="rect3" refType="h" fact="0.935"/>
          <dgm:constr type="w" for="ch" forName="rect4" refType="w" fact="0.4"/>
          <dgm:constr type="h" for="ch" forName="rect4" refType="h" fact="0.4"/>
          <dgm:constr type="l" for="ch" forName="rect4" refType="w" fact="0.065"/>
          <dgm:constr type="b" for="ch" forName="rect4" refType="h" fact="0.935"/>
        </dgm:constrLst>
      </dgm:else>
    </dgm:choose>
    <dgm:ruleLst/>
    <dgm:choose name="Name3">
      <dgm:if name="Name4" axis="ch" ptType="node" func="cnt" op="gte" val="1">
        <dgm:layoutNode name="axisShape" styleLbl="bgShp">
          <dgm:alg type="sp"/>
          <dgm:shape xmlns:r="http://schemas.openxmlformats.org/officeDocument/2006/relationships" type="quadArrow" r:blip="">
            <dgm:adjLst>
              <dgm:adj idx="1" val="0.02"/>
              <dgm:adj idx="2" val="0.04"/>
              <dgm:adj idx="3" val="0.05"/>
            </dgm:adjLst>
          </dgm:shape>
          <dgm:presOf/>
          <dgm:constrLst/>
          <dgm:ruleLst/>
        </dgm:layoutNode>
        <dgm:layoutNode name="rect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rect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E5181-6CF5-45F7-A87A-E0E0B1FD7549}" type="datetimeFigureOut">
              <a:rPr lang="en-US" smtClean="0"/>
              <a:t>2/18/21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937F07-1250-4CCE-B198-1B2887014F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0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F7219-6BA5-47F5-B7F1-6B0D754E2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9260" y="665163"/>
            <a:ext cx="10814539" cy="2387600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6012-95F5-425E-AD5B-78B7ACF1EC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9260" y="3237828"/>
            <a:ext cx="10128740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B56B6-995F-4046-9C61-053D0E27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2A64DE-480B-420F-9649-4F8E696E08E0}" type="datetime1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5E065-1B81-411E-9A3E-A77A78A3A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F6926-26F3-46DC-9948-0AFC9748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7E862F-A43D-4114-BCB5-88FBB072B5E3}"/>
              </a:ext>
            </a:extLst>
          </p:cNvPr>
          <p:cNvCxnSpPr/>
          <p:nvPr userDrawn="1"/>
        </p:nvCxnSpPr>
        <p:spPr>
          <a:xfrm>
            <a:off x="539260" y="3055777"/>
            <a:ext cx="1081453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794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5C82A-A252-4658-90F3-CD841E69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56BDDE-3FD4-4076-B384-750403C872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16770-ADA8-4EC3-8F93-CD06C87E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16D0-8311-4107-9726-6B805E7D05BA}" type="datetime1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6A9407-A07E-4CD6-8B79-2C5C32D32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D9943-4565-4756-87D7-A459B5D65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256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6161F6-0B3C-4567-ADE2-6CD20FC7B0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7F20CE-3E28-49C5-A941-80470819E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665335-11AE-43FA-B4FF-7C5C91A9C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C2557A-5C88-417A-A763-5AC779462A5F}" type="datetime1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DB1C4-4B7A-48D9-8638-70DF828BE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DD15E-A1E1-4C0C-A962-2AD1B80CF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287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9787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61" name="Body Level One…"/>
          <p:cNvSpPr txBox="1">
            <a:spLocks noGrp="1"/>
          </p:cNvSpPr>
          <p:nvPr>
            <p:ph type="body" idx="1"/>
          </p:nvPr>
        </p:nvSpPr>
        <p:spPr>
          <a:xfrm>
            <a:off x="535782" y="1562695"/>
            <a:ext cx="8786527" cy="4688086"/>
          </a:xfrm>
          <a:prstGeom prst="rect">
            <a:avLst/>
          </a:prstGeom>
        </p:spPr>
        <p:txBody>
          <a:bodyPr/>
          <a:lstStyle>
            <a:lvl1pPr marL="257166" indent="-257166">
              <a:defRPr>
                <a:solidFill>
                  <a:schemeClr val="tx1"/>
                </a:solidFill>
              </a:defRPr>
            </a:lvl1pPr>
            <a:lvl2pPr marL="514332" indent="-257166">
              <a:spcBef>
                <a:spcPts val="1125"/>
              </a:spcBef>
              <a:defRPr>
                <a:solidFill>
                  <a:schemeClr val="tx1"/>
                </a:solidFill>
              </a:defRPr>
            </a:lvl2pPr>
            <a:lvl3pPr marL="707206" indent="-257166">
              <a:spcBef>
                <a:spcPts val="562"/>
              </a:spcBef>
              <a:defRPr sz="2812">
                <a:solidFill>
                  <a:schemeClr val="tx1"/>
                </a:solidFill>
              </a:defRPr>
            </a:lvl3pPr>
            <a:lvl4pPr marL="900080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4pPr>
            <a:lvl5pPr marL="1092955" indent="-257166">
              <a:spcBef>
                <a:spcPts val="0"/>
              </a:spcBef>
              <a:defRPr sz="2812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5447360" y="6405248"/>
            <a:ext cx="278388" cy="274159"/>
          </a:xfrm>
          <a:prstGeom prst="rect">
            <a:avLst/>
          </a:prstGeom>
        </p:spPr>
        <p:txBody>
          <a:bodyPr/>
          <a:lstStyle/>
          <a:p>
            <a:pPr defTabSz="547695">
              <a:defRPr/>
            </a:pPr>
            <a:fld id="{86CB4B4D-7CA3-9044-876B-883B54F8677D}" type="slidenum">
              <a:rPr lang="en-US" smtClean="0"/>
              <a:pPr defTabSz="547695"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59803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C750D-385B-4340-80D6-9B052AFB3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752EB-722E-4ED5-8E4A-83E134B1F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0160"/>
            <a:ext cx="788734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738D97-33FE-455F-99C1-5F94F8FEA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7BFD4-467E-4EDE-93EA-052F5B39A4E5}" type="datetime1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71F14-9B49-4770-95DB-8F666E2A3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E3BF3-5975-4AB7-B4BC-3D0664994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30E7402-9AD9-47A7-9A7C-9E2D251980C6}"/>
              </a:ext>
            </a:extLst>
          </p:cNvPr>
          <p:cNvCxnSpPr/>
          <p:nvPr userDrawn="1"/>
        </p:nvCxnSpPr>
        <p:spPr>
          <a:xfrm>
            <a:off x="838200" y="142905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330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E102D-7499-4BDC-8BA2-825474D95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B50BCC-FEA6-4C8B-92DD-12ECC6BE1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476A10-0098-476E-99F2-6C7151D25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33CBE2-D5BE-47AC-ADC2-9CDFC1D0CF90}" type="datetime1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29B59-28A4-457E-A9FE-D43E630E9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126F7-7826-4EEA-BCF7-F8DB1CCCD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4FB97FE-BFE6-42A0-A36F-BB63DB3E7E5E}"/>
              </a:ext>
            </a:extLst>
          </p:cNvPr>
          <p:cNvCxnSpPr/>
          <p:nvPr userDrawn="1"/>
        </p:nvCxnSpPr>
        <p:spPr>
          <a:xfrm>
            <a:off x="831850" y="4562475"/>
            <a:ext cx="1052195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088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AF8A4-82FA-4F62-BD67-4673378FC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60252-C68E-46D7-AAA5-ABB7CE5E3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52B70-F8CF-48C4-AE1C-C9CF7101D0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E002AF-9677-413A-B99A-8C8BE9559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B7EDB1-CE74-4951-85A2-0B01C2128E28}" type="datetime1">
              <a:rPr lang="en-US" smtClean="0"/>
              <a:t>2/18/21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BD4DCA-3AF1-43DA-9E55-2BF67A618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3AD69-C005-4694-9D91-F1A980961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05F67E-03A6-4630-A98D-6CACA3FBDDEF}"/>
              </a:ext>
            </a:extLst>
          </p:cNvPr>
          <p:cNvCxnSpPr/>
          <p:nvPr userDrawn="1"/>
        </p:nvCxnSpPr>
        <p:spPr>
          <a:xfrm>
            <a:off x="838200" y="1690688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37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A34C9-6E2F-41F7-9D31-6E37FA5B4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FBC22-43A4-440D-AAD7-465FAB57BE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EFE43-C4CC-4FF0-B176-0C879EF27A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920B2B-FD99-4575-BC29-4A9B8A50BB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7A5329-47DA-4A08-8E7B-D898E11B7C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08467-E7C4-4D3F-99C5-6D3AC3B22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7EB92-A5C2-4807-A9DC-9EDE6CBFB241}" type="datetime1">
              <a:rPr lang="en-US" smtClean="0"/>
              <a:t>2/18/21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A2D386-C960-49F4-8E0B-5A602B213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B938FD-9718-4972-A4A8-237B1A211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1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9689-97C8-4C74-9DA9-41C0380CB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79868A-EEF3-4A9B-8549-9BADCF283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E55A0-C911-4F03-82FC-7E5926047D46}" type="datetime1">
              <a:rPr lang="en-US" smtClean="0"/>
              <a:t>2/18/21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1E0DFD-410D-4C41-9994-4C58047D5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70F3D0-5AE9-4747-A0A6-354F0667F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110EEB6-6E3B-42EF-B771-796D5DACD6D4}"/>
              </a:ext>
            </a:extLst>
          </p:cNvPr>
          <p:cNvCxnSpPr/>
          <p:nvPr userDrawn="1"/>
        </p:nvCxnSpPr>
        <p:spPr>
          <a:xfrm>
            <a:off x="838200" y="1325563"/>
            <a:ext cx="10515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90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E7A444-7D99-4911-9642-3917FA60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7B7EE0-7771-4CD5-9B2B-3550753A54A1}" type="datetime1">
              <a:rPr lang="en-US" smtClean="0"/>
              <a:t>2/18/21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F82BF4-8CCE-40F5-87BF-30A8215B5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281BF9-93A3-4F18-ADE7-E0E4F974D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3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BC0-2C78-4530-B512-097E3FFC8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8D3CA-F128-4EAA-A043-41667828A9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EE186-B06D-4105-84EF-95DBBCFDA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086144-00CA-4143-8DA2-416236D78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318B3-0E87-4416-A9B8-D891968C2727}" type="datetime1">
              <a:rPr lang="en-US" smtClean="0"/>
              <a:t>2/18/21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38B172-43F1-4139-BF32-2DEDF2781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3CB3DF-517A-4E87-8D32-82F85C39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843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D2A09-5B90-4641-93CD-8F57AD557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1350F3-B3CE-4CFF-8DA5-52A7B3D17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6664C-6D02-4CF4-9578-EE17046F1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029906-37E8-4C3E-9239-E2780C694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76A42-A091-4468-A075-64A31BE59948}" type="datetime1">
              <a:rPr lang="en-US" smtClean="0"/>
              <a:t>2/18/21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4D540-F8F7-41A2-9AF8-CA9DC3673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D207D-A9AE-4993-85BC-0A490AE0C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73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6F07A-0B22-4914-812A-DBA02B479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B9C33-4FFB-4197-A3C1-E6E3EB58E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5E0F7-CC95-4DF1-9224-82B2702A27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997E8-DDEE-43F1-8D9B-F8A1E11DE488}" type="datetime1">
              <a:rPr lang="en-US" smtClean="0"/>
              <a:t>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761D0-ED27-4802-A5F0-EFD89884E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E668E-F846-4B39-92B8-B429C92F7F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37917-FD3A-4669-9018-DA04BCDD3D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476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0070C0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creativecommons.org/licenses/by-sa/4.0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js.org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5BC5-92E6-4F5A-B981-1C5EE97586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en-US" sz="3200" dirty="0">
                <a:sym typeface="Helvetica Neue" charset="0"/>
              </a:rPr>
              <a:t>CS 4350: Fundamentals of Software Engineering</a:t>
            </a:r>
            <a:br>
              <a:rPr lang="en-US" altLang="en-US" sz="3200" dirty="0">
                <a:sym typeface="Helvetica Neue" charset="0"/>
              </a:rPr>
            </a:br>
            <a:r>
              <a:rPr lang="en-US" altLang="en-US" sz="3200" dirty="0">
                <a:sym typeface="Helvetica Neue" charset="0"/>
              </a:rPr>
              <a:t>CS 5500: Foundations of Software Engineering</a:t>
            </a:r>
            <a:br>
              <a:rPr lang="en-US" altLang="en-US" sz="3200" dirty="0">
                <a:sym typeface="Helvetica Neue" charset="0"/>
              </a:rPr>
            </a:br>
            <a:br>
              <a:rPr lang="en-US" altLang="en-US" sz="3200" dirty="0">
                <a:sym typeface="Helvetica Neue" charset="0"/>
              </a:rPr>
            </a:br>
            <a:r>
              <a:rPr lang="en-US" altLang="en-US" sz="3200" dirty="0">
                <a:sym typeface="Helvetica Neue" charset="0"/>
              </a:rPr>
              <a:t>Lesson </a:t>
            </a:r>
            <a:r>
              <a:rPr lang="en-US" altLang="en-US" dirty="0">
                <a:sym typeface="Helvetica Neue" charset="0"/>
              </a:rPr>
              <a:t>6.2</a:t>
            </a:r>
            <a:r>
              <a:rPr lang="en-US" altLang="en-US" sz="3200" dirty="0">
                <a:sym typeface="Helvetica Neue" charset="0"/>
              </a:rPr>
              <a:t> Introduction to “React”</a:t>
            </a:r>
            <a:endParaRPr lang="en-US" sz="3200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B356C44-32EB-4AC4-94B7-A86895491E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Jon Bell, John </a:t>
            </a:r>
            <a:r>
              <a:rPr lang="en-US" dirty="0" err="1"/>
              <a:t>Boyland</a:t>
            </a:r>
            <a:r>
              <a:rPr lang="en-US" dirty="0"/>
              <a:t>, Mitch Wand</a:t>
            </a:r>
          </a:p>
          <a:p>
            <a:pPr>
              <a:lnSpc>
                <a:spcPct val="100000"/>
              </a:lnSpc>
            </a:pPr>
            <a:r>
              <a:rPr lang="en-US" dirty="0"/>
              <a:t>Khoury College of Computer Sciences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CC5E2E-7170-455B-A37A-DBAC705C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220B8F-69AA-4637-BB1D-F777887FC123}"/>
              </a:ext>
            </a:extLst>
          </p:cNvPr>
          <p:cNvSpPr/>
          <p:nvPr/>
        </p:nvSpPr>
        <p:spPr>
          <a:xfrm>
            <a:off x="705730" y="586967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5C5962"/>
                </a:solidFill>
              </a:rPr>
              <a:t>© 2021 Jonathan Bell, John </a:t>
            </a:r>
            <a:r>
              <a:rPr lang="en-US" dirty="0" err="1">
                <a:solidFill>
                  <a:srgbClr val="5C5962"/>
                </a:solidFill>
              </a:rPr>
              <a:t>Boyland</a:t>
            </a:r>
            <a:r>
              <a:rPr lang="en-US" dirty="0">
                <a:solidFill>
                  <a:srgbClr val="5C5962"/>
                </a:solidFill>
              </a:rPr>
              <a:t> and Mitch Wand. Released under the </a:t>
            </a:r>
            <a:r>
              <a:rPr lang="en-US" dirty="0">
                <a:solidFill>
                  <a:srgbClr val="D41B2C"/>
                </a:solidFill>
                <a:hlinkClick r:id="rId2"/>
              </a:rPr>
              <a:t>CC BY-SA</a:t>
            </a:r>
            <a:r>
              <a:rPr lang="en-US" dirty="0">
                <a:solidFill>
                  <a:srgbClr val="5C5962"/>
                </a:solidFill>
              </a:rPr>
              <a:t> license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82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F2A023-1C2F-5F45-BB6C-AC91FDD30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Embedding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408775-A98F-C348-BB92-33181734BA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Code in HTML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1E62053-F112-1C47-A82D-F91DE417AC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Courier" pitchFamily="2" charset="0"/>
              </a:rPr>
              <a:t>&lt;p&gt;Counting to three:&lt;/p&gt; </a:t>
            </a:r>
            <a:br>
              <a:rPr lang="en-US" sz="2000" dirty="0">
                <a:latin typeface="Courier" pitchFamily="2" charset="0"/>
              </a:rPr>
            </a:br>
            <a:r>
              <a:rPr lang="en-US" sz="2000" dirty="0">
                <a:latin typeface="Courier" pitchFamily="2" charset="0"/>
              </a:rPr>
              <a:t>&lt;%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Andale Mono" panose="020B0509000000000004" pitchFamily="49" charset="0"/>
              </a:rPr>
              <a:t>for (int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Andale Mono" panose="020B0509000000000004" pitchFamily="49" charset="0"/>
              </a:rPr>
              <a:t>i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Andale Mono" panose="020B0509000000000004" pitchFamily="49" charset="0"/>
              </a:rPr>
              <a:t>=1;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Andale Mono" panose="020B0509000000000004" pitchFamily="49" charset="0"/>
              </a:rPr>
              <a:t>i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Andale Mono" panose="020B0509000000000004" pitchFamily="49" charset="0"/>
              </a:rPr>
              <a:t>&lt;4;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Andale Mono" panose="020B0509000000000004" pitchFamily="49" charset="0"/>
              </a:rPr>
              <a:t>i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Andale Mono" panose="020B0509000000000004" pitchFamily="49" charset="0"/>
              </a:rPr>
              <a:t>++)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</a:rPr>
              <a:t>{ </a:t>
            </a:r>
            <a:r>
              <a:rPr lang="en-US" sz="2000" dirty="0">
                <a:latin typeface="Courier" pitchFamily="2" charset="0"/>
              </a:rPr>
              <a:t>%&gt;</a:t>
            </a:r>
            <a:br>
              <a:rPr lang="en-US" sz="2000" dirty="0">
                <a:latin typeface="Courier" pitchFamily="2" charset="0"/>
              </a:rPr>
            </a:br>
            <a:r>
              <a:rPr lang="en-US" sz="2000" dirty="0">
                <a:latin typeface="Courier" pitchFamily="2" charset="0"/>
              </a:rPr>
              <a:t> &lt;p&gt;This number is &lt;%=</a:t>
            </a:r>
            <a:r>
              <a:rPr lang="en-US" sz="2000" dirty="0">
                <a:latin typeface="Andale Mono" panose="020B0509000000000004" pitchFamily="49" charset="0"/>
              </a:rPr>
              <a:t> </a:t>
            </a:r>
            <a:r>
              <a:rPr lang="en-US" sz="2000" dirty="0" err="1">
                <a:solidFill>
                  <a:schemeClr val="accent6">
                    <a:lumMod val="50000"/>
                  </a:schemeClr>
                </a:solidFill>
                <a:latin typeface="Andale Mono" panose="020B0509000000000004" pitchFamily="49" charset="0"/>
              </a:rPr>
              <a:t>i</a:t>
            </a:r>
            <a:r>
              <a:rPr lang="en-US" sz="2000" dirty="0">
                <a:latin typeface="Andale Mono" panose="020B0509000000000004" pitchFamily="49" charset="0"/>
              </a:rPr>
              <a:t> </a:t>
            </a:r>
            <a:r>
              <a:rPr lang="en-US" sz="2000" dirty="0">
                <a:latin typeface="Courier" pitchFamily="2" charset="0"/>
              </a:rPr>
              <a:t>%&gt;.&lt;/p&gt;</a:t>
            </a:r>
            <a:br>
              <a:rPr lang="en-US" sz="2000" dirty="0">
                <a:latin typeface="Courier" pitchFamily="2" charset="0"/>
              </a:rPr>
            </a:br>
            <a:r>
              <a:rPr lang="en-US" sz="2000" dirty="0">
                <a:latin typeface="Courier" pitchFamily="2" charset="0"/>
              </a:rPr>
              <a:t>&lt;%</a:t>
            </a:r>
            <a:r>
              <a:rPr lang="en-US" sz="2000" dirty="0">
                <a:latin typeface="Andale Mono" panose="020B0509000000000004" pitchFamily="49" charset="0"/>
              </a:rPr>
              <a:t>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Andale Mono" panose="020B0509000000000004" pitchFamily="49" charset="0"/>
              </a:rPr>
              <a:t>}</a:t>
            </a:r>
            <a:r>
              <a:rPr lang="en-US" sz="2000" dirty="0">
                <a:latin typeface="Andale Mono" panose="020B0509000000000004" pitchFamily="49" charset="0"/>
              </a:rPr>
              <a:t> </a:t>
            </a:r>
            <a:r>
              <a:rPr lang="en-US" sz="2000" dirty="0">
                <a:latin typeface="Courier" pitchFamily="2" charset="0"/>
              </a:rPr>
              <a:t>%&gt; </a:t>
            </a:r>
            <a:br>
              <a:rPr lang="en-US" sz="2000" dirty="0">
                <a:latin typeface="Courier" pitchFamily="2" charset="0"/>
              </a:rPr>
            </a:br>
            <a:r>
              <a:rPr lang="en-US" sz="2000" dirty="0">
                <a:latin typeface="Courier" pitchFamily="2" charset="0"/>
              </a:rPr>
              <a:t>&lt;p&gt;OK.&lt;/p&gt;</a:t>
            </a:r>
          </a:p>
          <a:p>
            <a:r>
              <a:rPr lang="en-US" dirty="0"/>
              <a:t>Convenient, but …</a:t>
            </a:r>
          </a:p>
          <a:p>
            <a:r>
              <a:rPr lang="en-US" dirty="0"/>
              <a:t>Code infeasible to statically check (it is broken up in different HTML comments).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7ABCC8E-3AF9-D344-A4BB-14FAE38054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HTML in Code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7CE372-97B6-9942-B797-3F530124955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ndale Mono" panose="020B0509000000000004" pitchFamily="49" charset="0"/>
              </a:rPr>
              <a:t>return “&lt;p&gt; Items:” + is + </a:t>
            </a:r>
            <a:br>
              <a:rPr lang="en-US" sz="2400" dirty="0">
                <a:latin typeface="Andale Mono" panose="020B0509000000000004" pitchFamily="49" charset="0"/>
              </a:rPr>
            </a:br>
            <a:r>
              <a:rPr lang="en-US" sz="2400" dirty="0">
                <a:latin typeface="Andale Mono" panose="020B0509000000000004" pitchFamily="49" charset="0"/>
              </a:rPr>
              <a:t>  “\n&lt;b&gt;Total: “ + total + </a:t>
            </a:r>
            <a:br>
              <a:rPr lang="en-US" sz="2400" dirty="0">
                <a:latin typeface="Andale Mono" panose="020B0509000000000004" pitchFamily="49" charset="0"/>
              </a:rPr>
            </a:br>
            <a:r>
              <a:rPr lang="en-US" sz="2400" dirty="0">
                <a:latin typeface="Andale Mono" panose="020B0509000000000004" pitchFamily="49" charset="0"/>
              </a:rPr>
              <a:t>  “&lt;/b&gt;&lt;/p&gt;\n”;</a:t>
            </a:r>
          </a:p>
          <a:p>
            <a:r>
              <a:rPr lang="en-US" dirty="0"/>
              <a:t>Code has primacy (and can be checked).</a:t>
            </a:r>
          </a:p>
          <a:p>
            <a:r>
              <a:rPr lang="en-US" dirty="0"/>
              <a:t>Creation of HTML is error-prone.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46EDF5-1BDD-764A-8C36-00763620B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598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2A8A6-FC05-5E44-9E31-2EC49951E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Does Code Run?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A0C2FC-3289-574B-9300-B53D9E448B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Server (back end)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A1B259-B9EC-D64A-B5DC-1B0B3BB529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it runs on the server, we have full control of the HTML generated and can (in principle) use private state.</a:t>
            </a:r>
          </a:p>
          <a:p>
            <a:r>
              <a:rPr lang="en-US" dirty="0"/>
              <a:t>But we have no control on the rendering process for the HTML:</a:t>
            </a:r>
          </a:p>
          <a:p>
            <a:pPr lvl="1"/>
            <a:r>
              <a:rPr lang="en-US" dirty="0"/>
              <a:t>Incrementality is on client.</a:t>
            </a:r>
          </a:p>
          <a:p>
            <a:r>
              <a:rPr lang="en-US" dirty="0"/>
              <a:t>And have to push changes to client.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3A50A2-B5CE-6C4A-9968-AB5EAE78A9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On Client (front end)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1B1999-93B6-EA4D-859E-EB333D65C23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on the client, the code runs in a variety of (perhaps adversarial) contexts,</a:t>
            </a:r>
          </a:p>
          <a:p>
            <a:r>
              <a:rPr lang="en-US" dirty="0"/>
              <a:t>But we can control incrementality.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25BCA3-641E-C341-AE52-9064883EF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015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40006-2524-9B4B-A0A4-5A1A81AA7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React: Front End Framework for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A2149C-F8E3-BF4B-8FFE-0E3EE2E524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Key concepts:</a:t>
            </a:r>
          </a:p>
          <a:p>
            <a:pPr lvl="1"/>
            <a:r>
              <a:rPr lang="en-US" dirty="0"/>
              <a:t>Embed HTML in JavaScript;</a:t>
            </a:r>
          </a:p>
          <a:p>
            <a:pPr lvl="1"/>
            <a:r>
              <a:rPr lang="en-US" dirty="0"/>
              <a:t>Track application “state”;</a:t>
            </a:r>
          </a:p>
          <a:p>
            <a:pPr lvl="1"/>
            <a:r>
              <a:rPr lang="en-US" dirty="0"/>
              <a:t>Automatically and efficiently re-render page in browser based on changes to state.</a:t>
            </a:r>
          </a:p>
          <a:p>
            <a:r>
              <a:rPr lang="en-US" dirty="0"/>
              <a:t>React developed by Facebook</a:t>
            </a:r>
            <a:r>
              <a:rPr lang="en-US" sz="2600" dirty="0"/>
              <a:t>:</a:t>
            </a:r>
          </a:p>
          <a:p>
            <a:pPr lvl="1"/>
            <a:r>
              <a:rPr lang="en-US" dirty="0"/>
              <a:t>Also used in </a:t>
            </a:r>
            <a:r>
              <a:rPr lang="en-US" dirty="0" err="1"/>
              <a:t>airbnb</a:t>
            </a:r>
            <a:r>
              <a:rPr lang="en-US" dirty="0"/>
              <a:t>, Uber, Pinterest, Netflix, Twitter and 8855 more </a:t>
            </a:r>
          </a:p>
          <a:p>
            <a:endParaRPr lang="en-US" sz="2600" dirty="0"/>
          </a:p>
        </p:txBody>
      </p:sp>
      <p:pic>
        <p:nvPicPr>
          <p:cNvPr id="7" name="Content Placeholder 6" descr="AirBnB example: Paderborn">
            <a:extLst>
              <a:ext uri="{FF2B5EF4-FFF2-40B4-BE49-F238E27FC236}">
                <a16:creationId xmlns:a16="http://schemas.microsoft.com/office/drawing/2014/main" id="{8F25E86D-B49F-464E-80A7-55A9EA03935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5839" y="1825625"/>
            <a:ext cx="5134322" cy="4351338"/>
          </a:xfr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83202E-FCD4-764C-A92A-CED8438AA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F37917-FD3A-4669-9018-DA04BCDD3D7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101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38245-73A7-564F-9ABC-9C3DDFA83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Embed HTML in JavaScript/TypeScript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C1477-4D10-104F-BA6C-7CE21302B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latin typeface="Andale Mono" panose="020B0509000000000004" pitchFamily="49" charset="0"/>
              </a:rPr>
              <a:t>return &lt;div&gt;Hello {</a:t>
            </a:r>
            <a:r>
              <a:rPr lang="en-US" sz="2400" dirty="0" err="1">
                <a:latin typeface="Andale Mono" panose="020B0509000000000004" pitchFamily="49" charset="0"/>
              </a:rPr>
              <a:t>person.name</a:t>
            </a:r>
            <a:r>
              <a:rPr lang="en-US" sz="2400" dirty="0">
                <a:latin typeface="Andale Mono" panose="020B0509000000000004" pitchFamily="49" charset="0"/>
              </a:rPr>
              <a:t>}&lt;/div&gt;;</a:t>
            </a:r>
          </a:p>
          <a:p>
            <a:r>
              <a:rPr lang="en-US" dirty="0"/>
              <a:t>Can create HTML by using HTML syntax:</a:t>
            </a:r>
          </a:p>
          <a:p>
            <a:pPr lvl="1"/>
            <a:r>
              <a:rPr lang="en-US" dirty="0"/>
              <a:t>Inside braces { … } we can put arbitrary code, the result of which will be converted to a string in the HTML.</a:t>
            </a:r>
          </a:p>
          <a:p>
            <a:pPr lvl="1"/>
            <a:r>
              <a:rPr lang="en-US" dirty="0"/>
              <a:t>All open tags must be closed (as in XML).</a:t>
            </a:r>
          </a:p>
          <a:p>
            <a:r>
              <a:rPr lang="en-US" dirty="0"/>
              <a:t>Can create components with Capitalized tags:</a:t>
            </a:r>
          </a:p>
          <a:p>
            <a:pPr marL="0" indent="0" algn="ctr">
              <a:buNone/>
            </a:pPr>
            <a:r>
              <a:rPr lang="en-US" sz="2400" dirty="0">
                <a:latin typeface="Andale Mono" panose="020B0509000000000004" pitchFamily="49" charset="0"/>
              </a:rPr>
              <a:t>return &lt;Card&gt; &lt;p&gt;Adriel&lt;/p&gt; &lt;/Card&gt;;</a:t>
            </a:r>
            <a:endParaRPr lang="en-US" sz="2400" dirty="0"/>
          </a:p>
          <a:p>
            <a:pPr lvl="1"/>
            <a:r>
              <a:rPr lang="en-US" dirty="0"/>
              <a:t>Here “Card” is a user-defined component.</a:t>
            </a:r>
          </a:p>
          <a:p>
            <a:r>
              <a:rPr lang="en-US" dirty="0"/>
              <a:t>Syntax is </a:t>
            </a:r>
            <a:r>
              <a:rPr lang="en-US" dirty="0" err="1"/>
              <a:t>transpiled</a:t>
            </a:r>
            <a:r>
              <a:rPr lang="en-US" dirty="0"/>
              <a:t> back to JavaScript (as is TS).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F47174-FB68-6A46-853E-5E6EC7E37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136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7613A-FBA8-594B-B6E2-2E2079F46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Component Definition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8AF2A79-A896-BA45-82FF-557CC3A1CB6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Andale Mono" panose="020B0509000000000004" pitchFamily="49" charset="0"/>
              </a:rPr>
              <a:t>import React from ‘react’;</a:t>
            </a:r>
          </a:p>
          <a:p>
            <a:pPr marL="0" indent="0">
              <a:buNone/>
            </a:pPr>
            <a:r>
              <a:rPr lang="en-US" sz="2200" dirty="0">
                <a:latin typeface="Andale Mono" panose="020B0509000000000004" pitchFamily="49" charset="0"/>
              </a:rPr>
              <a:t>export interface </a:t>
            </a:r>
            <a:r>
              <a:rPr lang="en-US" sz="2200" dirty="0" err="1">
                <a:latin typeface="Andale Mono" panose="020B0509000000000004" pitchFamily="49" charset="0"/>
              </a:rPr>
              <a:t>GreetOpts</a:t>
            </a:r>
            <a:r>
              <a:rPr lang="en-US" sz="2200" dirty="0">
                <a:latin typeface="Andale Mono" panose="020B0509000000000004" pitchFamily="49" charset="0"/>
              </a:rPr>
              <a:t> {</a:t>
            </a:r>
          </a:p>
          <a:p>
            <a:pPr marL="0" indent="0">
              <a:buNone/>
            </a:pPr>
            <a:r>
              <a:rPr lang="en-US" sz="2200" dirty="0">
                <a:latin typeface="Andale Mono" panose="020B0509000000000004" pitchFamily="49" charset="0"/>
              </a:rPr>
              <a:t>  name : string;</a:t>
            </a:r>
          </a:p>
          <a:p>
            <a:pPr marL="0" indent="0">
              <a:buNone/>
            </a:pPr>
            <a:r>
              <a:rPr lang="en-US" sz="2200" dirty="0">
                <a:latin typeface="Andale Mono" panose="020B05090000000000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2200" dirty="0">
                <a:latin typeface="Andale Mono" panose="020B0509000000000004" pitchFamily="49" charset="0"/>
              </a:rPr>
              <a:t>export const Greet = </a:t>
            </a:r>
            <a:br>
              <a:rPr lang="en-US" sz="2200" dirty="0">
                <a:latin typeface="Andale Mono" panose="020B0509000000000004" pitchFamily="49" charset="0"/>
              </a:rPr>
            </a:br>
            <a:r>
              <a:rPr lang="en-US" sz="2200" dirty="0">
                <a:latin typeface="Andale Mono" panose="020B0509000000000004" pitchFamily="49" charset="0"/>
              </a:rPr>
              <a:t>    (opts : </a:t>
            </a:r>
            <a:r>
              <a:rPr lang="en-US" sz="2200" dirty="0" err="1">
                <a:latin typeface="Andale Mono" panose="020B0509000000000004" pitchFamily="49" charset="0"/>
              </a:rPr>
              <a:t>GreetOpts</a:t>
            </a:r>
            <a:r>
              <a:rPr lang="en-US" sz="2200" dirty="0">
                <a:latin typeface="Andale Mono" panose="020B0509000000000004" pitchFamily="49" charset="0"/>
              </a:rPr>
              <a:t>) =&gt; {</a:t>
            </a:r>
          </a:p>
          <a:p>
            <a:pPr marL="0" indent="0">
              <a:buNone/>
            </a:pPr>
            <a:r>
              <a:rPr lang="en-US" sz="2200" dirty="0">
                <a:latin typeface="Andale Mono" panose="020B0509000000000004" pitchFamily="49" charset="0"/>
              </a:rPr>
              <a:t>  return &lt;p&gt;</a:t>
            </a:r>
            <a:br>
              <a:rPr lang="en-US" sz="2200" dirty="0">
                <a:latin typeface="Andale Mono" panose="020B0509000000000004" pitchFamily="49" charset="0"/>
              </a:rPr>
            </a:br>
            <a:r>
              <a:rPr lang="en-US" sz="2200" dirty="0">
                <a:latin typeface="Andale Mono" panose="020B0509000000000004" pitchFamily="49" charset="0"/>
              </a:rPr>
              <a:t>    Hello {</a:t>
            </a:r>
            <a:r>
              <a:rPr lang="en-US" sz="2200" dirty="0" err="1">
                <a:latin typeface="Andale Mono" panose="020B0509000000000004" pitchFamily="49" charset="0"/>
              </a:rPr>
              <a:t>opts.name</a:t>
            </a:r>
            <a:r>
              <a:rPr lang="en-US" sz="2200" dirty="0">
                <a:latin typeface="Andale Mono" panose="020B0509000000000004" pitchFamily="49" charset="0"/>
              </a:rPr>
              <a:t>},</a:t>
            </a:r>
            <a:br>
              <a:rPr lang="en-US" sz="2200" dirty="0">
                <a:latin typeface="Andale Mono" panose="020B0509000000000004" pitchFamily="49" charset="0"/>
              </a:rPr>
            </a:br>
            <a:r>
              <a:rPr lang="en-US" sz="2200" dirty="0">
                <a:latin typeface="Andale Mono" panose="020B0509000000000004" pitchFamily="49" charset="0"/>
              </a:rPr>
              <a:t>    nice to meet you! </a:t>
            </a:r>
            <a:br>
              <a:rPr lang="en-US" sz="2200" dirty="0">
                <a:latin typeface="Andale Mono" panose="020B0509000000000004" pitchFamily="49" charset="0"/>
              </a:rPr>
            </a:br>
            <a:r>
              <a:rPr lang="en-US" sz="2200" dirty="0">
                <a:latin typeface="Andale Mono" panose="020B0509000000000004" pitchFamily="49" charset="0"/>
              </a:rPr>
              <a:t>  &lt;/p&gt;;</a:t>
            </a:r>
          </a:p>
          <a:p>
            <a:pPr marL="0" indent="0">
              <a:buNone/>
            </a:pPr>
            <a:r>
              <a:rPr lang="en-US" sz="2200" dirty="0">
                <a:latin typeface="Andale Mono" panose="020B0509000000000004" pitchFamily="49" charset="0"/>
              </a:rPr>
              <a:t>}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AE52A7-C01E-3B44-AC16-191BC1D13DB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This code defines how to render</a:t>
            </a:r>
          </a:p>
          <a:p>
            <a:pPr marL="0" indent="0" algn="ctr">
              <a:buNone/>
            </a:pPr>
            <a:r>
              <a:rPr lang="en-US" sz="2400" dirty="0">
                <a:latin typeface="Andale Mono" panose="020B0509000000000004" pitchFamily="49" charset="0"/>
              </a:rPr>
              <a:t>&lt;Greet name=“Chris”/&gt;</a:t>
            </a:r>
          </a:p>
          <a:p>
            <a:r>
              <a:rPr lang="en-US" dirty="0"/>
              <a:t>Each component needs own file.</a:t>
            </a:r>
          </a:p>
          <a:p>
            <a:r>
              <a:rPr lang="en-US" dirty="0"/>
              <a:t>If it has properties, export an interface defining them.</a:t>
            </a:r>
          </a:p>
          <a:p>
            <a:r>
              <a:rPr lang="en-US" dirty="0"/>
              <a:t>Component defined as a function taking properties and returning HTML.</a:t>
            </a:r>
          </a:p>
          <a:p>
            <a:r>
              <a:rPr lang="en-US" dirty="0"/>
              <a:t>Properties are immutable.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9113B-939B-D94B-9398-0E26DDCAE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215F2D-CCEB-D54A-ADB7-7B1BE1418CF8}"/>
              </a:ext>
            </a:extLst>
          </p:cNvPr>
          <p:cNvSpPr txBox="1"/>
          <p:nvPr/>
        </p:nvSpPr>
        <p:spPr>
          <a:xfrm>
            <a:off x="2687798" y="6077247"/>
            <a:ext cx="6664004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Components can also be implemented with classes.</a:t>
            </a:r>
          </a:p>
        </p:txBody>
      </p:sp>
    </p:spTree>
    <p:extLst>
      <p:ext uri="{BB962C8B-B14F-4D97-AF65-F5344CB8AC3E}">
        <p14:creationId xmlns:p14="http://schemas.microsoft.com/office/powerpoint/2010/main" val="2792362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969BA-D77A-124D-82E0-1FEB729D9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vs.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8DF8C-A564-9B42-A2FA-680E82929FB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State </a:t>
            </a:r>
            <a:r>
              <a:rPr lang="en-US" b="1" dirty="0"/>
              <a:t>changes</a:t>
            </a:r>
            <a:r>
              <a:rPr lang="en-US" dirty="0"/>
              <a:t> to reflect the current state of the component.</a:t>
            </a:r>
          </a:p>
          <a:p>
            <a:pPr lvl="1"/>
            <a:r>
              <a:rPr lang="en-US" dirty="0"/>
              <a:t>Can (and should) change based on the current data of component.</a:t>
            </a:r>
          </a:p>
          <a:p>
            <a:r>
              <a:rPr lang="en-US" dirty="0"/>
              <a:t>A ”like” button keeps track of:</a:t>
            </a:r>
          </a:p>
          <a:p>
            <a:pPr lvl="1"/>
            <a:r>
              <a:rPr lang="en-US" dirty="0"/>
              <a:t>Is it liked or not (</a:t>
            </a:r>
            <a:r>
              <a:rPr lang="en-US" b="1" dirty="0"/>
              <a:t>state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What post this is associated with (</a:t>
            </a:r>
            <a:r>
              <a:rPr lang="en-US" b="1" dirty="0"/>
              <a:t>property</a:t>
            </a:r>
            <a:r>
              <a:rPr lang="en-US" dirty="0"/>
              <a:t>)</a:t>
            </a:r>
          </a:p>
          <a:p>
            <a:r>
              <a:rPr lang="en-US" dirty="0"/>
              <a:t>If component is a function, how do we represent the state?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B41893-82C5-4E43-9120-834D406A27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5C1781-E87A-FD43-A7B0-C4F783377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15</a:t>
            </a:fld>
            <a:endParaRPr lang="en-US"/>
          </a:p>
        </p:txBody>
      </p:sp>
      <p:pic>
        <p:nvPicPr>
          <p:cNvPr id="6" name="Picture 5" descr="Zoom in on instagram post showing outline of a heart with &quot;220 likes&quot; written underneath.">
            <a:extLst>
              <a:ext uri="{FF2B5EF4-FFF2-40B4-BE49-F238E27FC236}">
                <a16:creationId xmlns:a16="http://schemas.microsoft.com/office/drawing/2014/main" id="{291C6814-D55D-7F49-AD1A-873DED8B03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982" b="519"/>
          <a:stretch/>
        </p:blipFill>
        <p:spPr>
          <a:xfrm>
            <a:off x="7001256" y="2005714"/>
            <a:ext cx="4352544" cy="4352544"/>
          </a:xfrm>
          <a:prstGeom prst="rect">
            <a:avLst/>
          </a:prstGeom>
          <a:noFill/>
        </p:spPr>
      </p:pic>
      <p:sp>
        <p:nvSpPr>
          <p:cNvPr id="7" name="Donut 6" descr="Shape highlighting &quot;like&quot; button in image">
            <a:extLst>
              <a:ext uri="{FF2B5EF4-FFF2-40B4-BE49-F238E27FC236}">
                <a16:creationId xmlns:a16="http://schemas.microsoft.com/office/drawing/2014/main" id="{2D4FD15D-C330-6640-8055-B38B16BD3793}"/>
              </a:ext>
            </a:extLst>
          </p:cNvPr>
          <p:cNvSpPr>
            <a:spLocks noChangeAspect="1"/>
          </p:cNvSpPr>
          <p:nvPr/>
        </p:nvSpPr>
        <p:spPr>
          <a:xfrm>
            <a:off x="6341805" y="2639959"/>
            <a:ext cx="1976283" cy="1976283"/>
          </a:xfrm>
          <a:prstGeom prst="donut">
            <a:avLst/>
          </a:prstGeom>
          <a:solidFill>
            <a:schemeClr val="accent2">
              <a:lumMod val="7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895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B2A28-4640-AC42-A6B1-40D92407C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Hooks Give Access to State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010D3-7066-C743-A8E6-617A81EF9E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Replace the body of the function with: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const [formal, </a:t>
            </a:r>
            <a:r>
              <a:rPr lang="en-US" sz="2000" dirty="0" err="1">
                <a:latin typeface="Andale Mono" panose="020B0509000000000004" pitchFamily="49" charset="0"/>
              </a:rPr>
              <a:t>setFormal</a:t>
            </a:r>
            <a:r>
              <a:rPr lang="en-US" sz="2000" dirty="0">
                <a:latin typeface="Andale Mono" panose="020B0509000000000004" pitchFamily="49" charset="0"/>
              </a:rPr>
              <a:t>] =</a:t>
            </a:r>
            <a:br>
              <a:rPr lang="en-US" sz="2000" dirty="0">
                <a:latin typeface="Andale Mono" panose="020B0509000000000004" pitchFamily="49" charset="0"/>
              </a:rPr>
            </a:br>
            <a:r>
              <a:rPr lang="en-US" sz="2000" dirty="0">
                <a:latin typeface="Andale Mono" panose="020B0509000000000004" pitchFamily="49" charset="0"/>
              </a:rPr>
              <a:t>  </a:t>
            </a:r>
            <a:r>
              <a:rPr lang="en-US" sz="2000" dirty="0" err="1">
                <a:latin typeface="Andale Mono" panose="020B0509000000000004" pitchFamily="49" charset="0"/>
              </a:rPr>
              <a:t>useState</a:t>
            </a:r>
            <a:r>
              <a:rPr lang="en-US" sz="2000" dirty="0">
                <a:latin typeface="Andale Mono" panose="020B0509000000000004" pitchFamily="49" charset="0"/>
              </a:rPr>
              <a:t>(true);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if (formal) {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return &lt;p&gt;Hello, {</a:t>
            </a:r>
            <a:r>
              <a:rPr lang="en-US" sz="2000" dirty="0" err="1">
                <a:latin typeface="Andale Mono" panose="020B0509000000000004" pitchFamily="49" charset="0"/>
              </a:rPr>
              <a:t>opts.name</a:t>
            </a:r>
            <a:r>
              <a:rPr lang="en-US" sz="2000" dirty="0">
                <a:latin typeface="Andale Mono" panose="020B0509000000000004" pitchFamily="49" charset="0"/>
              </a:rPr>
              <a:t>},</a:t>
            </a:r>
            <a:br>
              <a:rPr lang="en-US" sz="2000" dirty="0">
                <a:latin typeface="Andale Mono" panose="020B0509000000000004" pitchFamily="49" charset="0"/>
              </a:rPr>
            </a:br>
            <a:r>
              <a:rPr lang="en-US" sz="2000" dirty="0">
                <a:latin typeface="Andale Mono" panose="020B0509000000000004" pitchFamily="49" charset="0"/>
              </a:rPr>
              <a:t>    how do you do?&lt;/p&gt;;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} else {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return &lt;p&gt;Hi, {</a:t>
            </a:r>
            <a:r>
              <a:rPr lang="en-US" sz="2000" dirty="0" err="1">
                <a:latin typeface="Andale Mono" panose="020B0509000000000004" pitchFamily="49" charset="0"/>
              </a:rPr>
              <a:t>opts.name</a:t>
            </a:r>
            <a:r>
              <a:rPr lang="en-US" sz="2000" dirty="0">
                <a:latin typeface="Andale Mono" panose="020B0509000000000004" pitchFamily="49" charset="0"/>
              </a:rPr>
              <a:t>},</a:t>
            </a:r>
            <a:br>
              <a:rPr lang="en-US" sz="2000" dirty="0">
                <a:latin typeface="Andale Mono" panose="020B0509000000000004" pitchFamily="49" charset="0"/>
              </a:rPr>
            </a:br>
            <a:r>
              <a:rPr lang="en-US" sz="2000" dirty="0">
                <a:latin typeface="Andale Mono" panose="020B0509000000000004" pitchFamily="49" charset="0"/>
              </a:rPr>
              <a:t>     what’s up?&lt;/p&gt;;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0E175-18F7-984D-8154-D41C1967175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“</a:t>
            </a:r>
            <a:r>
              <a:rPr lang="en-US" dirty="0" err="1"/>
              <a:t>useState</a:t>
            </a:r>
            <a:r>
              <a:rPr lang="en-US" dirty="0"/>
              <a:t>” function …</a:t>
            </a:r>
          </a:p>
          <a:p>
            <a:pPr lvl="1"/>
            <a:r>
              <a:rPr lang="en-US" dirty="0"/>
              <a:t>… declares a state variable, ...</a:t>
            </a:r>
          </a:p>
          <a:p>
            <a:pPr lvl="1"/>
            <a:r>
              <a:rPr lang="en-US" dirty="0"/>
              <a:t>... with an initial value.</a:t>
            </a:r>
          </a:p>
          <a:p>
            <a:r>
              <a:rPr lang="en-US" dirty="0"/>
              <a:t>The “</a:t>
            </a:r>
            <a:r>
              <a:rPr lang="en-US" dirty="0" err="1"/>
              <a:t>useState</a:t>
            </a:r>
            <a:r>
              <a:rPr lang="en-US" dirty="0"/>
              <a:t>” function returns an array of two values: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 current value;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A setter taking a new value.</a:t>
            </a:r>
          </a:p>
          <a:p>
            <a:r>
              <a:rPr lang="en-US" dirty="0"/>
              <a:t>Each time you call it, you get a new state variable.</a:t>
            </a:r>
          </a:p>
          <a:p>
            <a:pPr lvl="1"/>
            <a:r>
              <a:rPr lang="en-US" dirty="0"/>
              <a:t>Only call at top level of function!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76FD47-CECA-0D4B-BE46-AFB326E55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B4400C-11F3-9644-BC43-314B8256C847}"/>
              </a:ext>
            </a:extLst>
          </p:cNvPr>
          <p:cNvSpPr txBox="1"/>
          <p:nvPr/>
        </p:nvSpPr>
        <p:spPr>
          <a:xfrm>
            <a:off x="696021" y="5660038"/>
            <a:ext cx="5476179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Warning: The setter is currently unused!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54CAB33-51EF-384D-A561-8D5B39EBAC43}"/>
              </a:ext>
            </a:extLst>
          </p:cNvPr>
          <p:cNvCxnSpPr/>
          <p:nvPr/>
        </p:nvCxnSpPr>
        <p:spPr>
          <a:xfrm flipV="1">
            <a:off x="2993923" y="2684206"/>
            <a:ext cx="840658" cy="2934929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2361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4F9D6-FD2D-EC42-9A1A-E6CDF6F94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React</a:t>
            </a:r>
            <a:r>
              <a:rPr lang="en-US" dirty="0"/>
              <a:t>ing to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ADAA8-42A5-BB44-8109-1D6AECCCA1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does the greeting update?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If the setter is called, the function is invoked again by framework.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Then the framework </a:t>
            </a:r>
            <a:r>
              <a:rPr lang="en-US" i="1" dirty="0"/>
              <a:t>diffs</a:t>
            </a:r>
            <a:r>
              <a:rPr lang="en-US" dirty="0"/>
              <a:t> output of render with </a:t>
            </a:r>
            <a:r>
              <a:rPr lang="en-US" i="1" dirty="0"/>
              <a:t>previous </a:t>
            </a:r>
            <a:r>
              <a:rPr lang="en-US" dirty="0"/>
              <a:t>call to render, updating only that part of DOM (Document Object Model) that </a:t>
            </a:r>
            <a:r>
              <a:rPr lang="en-US" i="1" dirty="0"/>
              <a:t>changed.</a:t>
            </a:r>
          </a:p>
          <a:p>
            <a:r>
              <a:rPr lang="en-US" dirty="0"/>
              <a:t>The last step, “reconciliation,” is a key idea of React.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089D97-925C-1D4F-864E-4D5FFDBAE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8668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E583B-0040-3C4B-8403-2928C49F3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Reconciliation: Efficient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41D2E-156D-2047-8DB8-099194D5E54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React updates the DOM (HTML) each time the components change.</a:t>
            </a:r>
          </a:p>
          <a:p>
            <a:r>
              <a:rPr lang="en-US" dirty="0"/>
              <a:t>Basically, change is based on order of components</a:t>
            </a:r>
          </a:p>
          <a:p>
            <a:pPr lvl="1"/>
            <a:r>
              <a:rPr lang="en-US" dirty="0"/>
              <a:t>Second child of Card is destroyed.</a:t>
            </a:r>
          </a:p>
          <a:p>
            <a:pPr lvl="1"/>
            <a:r>
              <a:rPr lang="en-US" dirty="0"/>
              <a:t>First child of Card has text mutated.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86CD8C-E02E-B942-8362-9C6F36EE60F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Before: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After: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606B0A-345B-2B4B-88A2-69AE9256E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18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93344A3-9291-974D-BE24-49EECE10F954}"/>
              </a:ext>
            </a:extLst>
          </p:cNvPr>
          <p:cNvSpPr/>
          <p:nvPr/>
        </p:nvSpPr>
        <p:spPr>
          <a:xfrm>
            <a:off x="6882580" y="2445378"/>
            <a:ext cx="2556387" cy="120032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&lt;Card&gt;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 &lt;p&gt;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Paragraph 1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&lt;/p&gt;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 &lt;p&gt;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Paragraph 2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&lt;/p&gt;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&lt;/Card&gt;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DCD103-E724-D549-ABF3-3F6002EC66BF}"/>
              </a:ext>
            </a:extLst>
          </p:cNvPr>
          <p:cNvSpPr/>
          <p:nvPr/>
        </p:nvSpPr>
        <p:spPr>
          <a:xfrm>
            <a:off x="6882580" y="4575528"/>
            <a:ext cx="2308123" cy="92333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&lt;Card&gt;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 &lt;p&gt;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Paragraph 2</a:t>
            </a:r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&lt;/p&gt;</a:t>
            </a:r>
          </a:p>
          <a:p>
            <a:r>
              <a:rPr lang="en-US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&lt;/Card&gt;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178944-21F7-FA4F-95EB-9DBF3ED29D2D}"/>
              </a:ext>
            </a:extLst>
          </p:cNvPr>
          <p:cNvSpPr txBox="1"/>
          <p:nvPr/>
        </p:nvSpPr>
        <p:spPr>
          <a:xfrm>
            <a:off x="823452" y="5715298"/>
            <a:ext cx="5288627" cy="4616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b="1" dirty="0">
                <a:solidFill>
                  <a:schemeClr val="tx1"/>
                </a:solidFill>
                <a:latin typeface="Ink Free" panose="03080402000500000000" pitchFamily="66" charset="0"/>
              </a:rPr>
              <a:t>Reconciliation is much more complicated.</a:t>
            </a:r>
          </a:p>
        </p:txBody>
      </p:sp>
    </p:spTree>
    <p:extLst>
      <p:ext uri="{BB962C8B-B14F-4D97-AF65-F5344CB8AC3E}">
        <p14:creationId xmlns:p14="http://schemas.microsoft.com/office/powerpoint/2010/main" val="3192531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should now be able to:</a:t>
            </a:r>
          </a:p>
          <a:p>
            <a:pPr lvl="1"/>
            <a:r>
              <a:rPr lang="en-US" dirty="0"/>
              <a:t>Explain how component reuse simplifies application development;</a:t>
            </a:r>
          </a:p>
          <a:p>
            <a:pPr lvl="1"/>
            <a:r>
              <a:rPr lang="en-US" dirty="0"/>
              <a:t>Describe the three key ideas of the React framework.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922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F7B5D-FB6C-436E-B15E-6071C1AF4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 for this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947AF-DDC1-4EDB-B11F-00E505483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React/JS: Front-End Framework</a:t>
            </a:r>
          </a:p>
          <a:p>
            <a:pPr lvl="1"/>
            <a:r>
              <a:rPr lang="en-US" dirty="0"/>
              <a:t>Created by Facebook; released to open-source.</a:t>
            </a:r>
          </a:p>
          <a:p>
            <a:r>
              <a:rPr lang="en-US" dirty="0"/>
              <a:t>Describe architecture and big ideas.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u="sng" dirty="0">
              <a:hlinkClick r:id="rId2"/>
            </a:endParaRPr>
          </a:p>
          <a:p>
            <a:r>
              <a:rPr lang="en-US" u="sng" dirty="0">
                <a:hlinkClick r:id="rId2"/>
              </a:rPr>
              <a:t>https://reactjs.org/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BD1BF0-3FF8-4C70-9176-0B4EFBC93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87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782C9-1CF8-40AE-A725-0968E5F1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Looking ahead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D61F8-F8AD-4DBB-8160-3A2A2DFCA2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The next part of Lesson 6 includes a tutorial building a simple TODO app in React.</a:t>
            </a:r>
          </a:p>
        </p:txBody>
      </p:sp>
      <p:pic>
        <p:nvPicPr>
          <p:cNvPr id="5" name="Screen Recording 2021-01-06 at 2.23.13 PM" descr="Screen Recording 2021-01-06 at 2.23.13 PM">
            <a:hlinkClick r:id="" action="ppaction://media"/>
            <a:extLst>
              <a:ext uri="{FF2B5EF4-FFF2-40B4-BE49-F238E27FC236}">
                <a16:creationId xmlns:a16="http://schemas.microsoft.com/office/drawing/2014/main" id="{94FE55D9-8FDD-E145-84AC-F2699FBB83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78705" y="1825625"/>
            <a:ext cx="4768590" cy="4351338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071048-C09E-4AA0-A373-2A42FFDB9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defTabSz="547695">
              <a:spcAft>
                <a:spcPts val="600"/>
              </a:spcAft>
              <a:defRPr/>
            </a:pPr>
            <a:fld id="{86CB4B4D-7CA3-9044-876B-883B54F8677D}" type="slidenum">
              <a:rPr lang="en-US" smtClean="0"/>
              <a:pPr defTabSz="547695">
                <a:spcAft>
                  <a:spcPts val="600"/>
                </a:spcAft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338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33575-0593-49FD-831F-131BB6CC7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for this Lesson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1ECCD-9823-405F-AA9A-D0CC235AD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the end of </a:t>
            </a:r>
            <a:r>
              <a:rPr lang="en-US"/>
              <a:t>this lesson, </a:t>
            </a:r>
            <a:r>
              <a:rPr lang="en-US" dirty="0"/>
              <a:t>you should be able to:</a:t>
            </a:r>
          </a:p>
          <a:p>
            <a:pPr lvl="1"/>
            <a:r>
              <a:rPr lang="en-US" dirty="0"/>
              <a:t>Explain how component reuse simplifies application development;</a:t>
            </a:r>
          </a:p>
          <a:p>
            <a:pPr lvl="1"/>
            <a:r>
              <a:rPr lang="en-US" dirty="0"/>
              <a:t>Describe the three key ideas of the React framework.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B1048-3EB8-4281-8361-E7EB70F6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0510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ED91D-CF5D-B94A-A930-28786F0B3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HTML: Markup Language of the Web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3F364-143E-E54D-826E-41ACDAD3FE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dirty="0"/>
              <a:t>Language for describing structure of a document:</a:t>
            </a:r>
          </a:p>
          <a:p>
            <a:pPr lvl="1"/>
            <a:r>
              <a:rPr lang="en-US" sz="2800" dirty="0"/>
              <a:t>Denotes hierarchy of elements.</a:t>
            </a:r>
          </a:p>
          <a:p>
            <a:r>
              <a:rPr lang="en-US" dirty="0"/>
              <a:t>What might be elements in this document?</a:t>
            </a:r>
          </a:p>
          <a:p>
            <a:endParaRPr lang="en-US" dirty="0"/>
          </a:p>
        </p:txBody>
      </p:sp>
      <p:pic>
        <p:nvPicPr>
          <p:cNvPr id="6" name="Picture 5" descr="Newspaper page and an e-reader showing the same page">
            <a:extLst>
              <a:ext uri="{FF2B5EF4-FFF2-40B4-BE49-F238E27FC236}">
                <a16:creationId xmlns:a16="http://schemas.microsoft.com/office/drawing/2014/main" id="{6D499054-19E4-4F4D-9B19-D969DC1E54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6" b="16223"/>
          <a:stretch/>
        </p:blipFill>
        <p:spPr>
          <a:xfrm>
            <a:off x="6172202" y="1920875"/>
            <a:ext cx="4352544" cy="4572000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D0A120-3CB8-ED44-9890-6A55288B1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F37917-FD3A-4669-9018-DA04BCDD3D7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916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E02E0D1-8991-4A30-8A69-7D47C47B8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Rich Interactive Web Applications</a:t>
            </a:r>
          </a:p>
        </p:txBody>
      </p:sp>
      <p:pic>
        <p:nvPicPr>
          <p:cNvPr id="8" name="Instagram sm t.mov" descr="Instagram cat photos scrolling">
            <a:hlinkClick r:id="" action="ppaction://media"/>
            <a:extLst>
              <a:ext uri="{FF2B5EF4-FFF2-40B4-BE49-F238E27FC236}">
                <a16:creationId xmlns:a16="http://schemas.microsoft.com/office/drawing/2014/main" id="{D793811A-AB1E-8E4F-B062-6F1AF9DFB546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0085" y="1825625"/>
            <a:ext cx="2697829" cy="4351338"/>
          </a:xfrm>
          <a:noFill/>
        </p:spPr>
      </p:pic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B909BA70-6E31-4DCB-83F9-61395C330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n-US" dirty="0"/>
              <a:t>Not just static HTML</a:t>
            </a:r>
          </a:p>
          <a:p>
            <a:r>
              <a:rPr lang="en-US" dirty="0"/>
              <a:t>Infinite scrolling of cat photos.</a:t>
            </a:r>
          </a:p>
          <a:p>
            <a:r>
              <a:rPr lang="en-US" dirty="0"/>
              <a:t>In video, more photos are “loaded” when we get near the bottom.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85C797-C2ED-594E-9475-DD62A7E88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F37917-FD3A-4669-9018-DA04BCDD3D75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51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4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DAA1C-906C-1845-BA01-866620540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Widgets in Web UIs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9D17D-84D3-3445-991B-4AAF45C55C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200" dirty="0"/>
              <a:t>Each widget has both visual presentation &amp; logic</a:t>
            </a:r>
          </a:p>
          <a:p>
            <a:pPr lvl="1"/>
            <a:r>
              <a:rPr lang="en-US" sz="2200" dirty="0"/>
              <a:t>e.g., clicking on like button executes logic related to the containing widget</a:t>
            </a:r>
          </a:p>
          <a:p>
            <a:pPr lvl="1"/>
            <a:r>
              <a:rPr lang="en-US" sz="2200" dirty="0"/>
              <a:t>Logic and presentation of individual widgets are strongly related, </a:t>
            </a:r>
          </a:p>
          <a:p>
            <a:r>
              <a:rPr lang="en-US" sz="2200"/>
              <a:t>Widgets often occur </a:t>
            </a:r>
            <a:r>
              <a:rPr lang="en-US" sz="2200" dirty="0"/>
              <a:t>more than once</a:t>
            </a:r>
          </a:p>
          <a:p>
            <a:pPr lvl="1"/>
            <a:r>
              <a:rPr lang="en-US" sz="2200" dirty="0"/>
              <a:t>e.g., comment/like widgets</a:t>
            </a:r>
          </a:p>
          <a:p>
            <a:r>
              <a:rPr lang="en-US" sz="2200" dirty="0"/>
              <a:t>Changes to data should cause changes to widget</a:t>
            </a:r>
          </a:p>
          <a:p>
            <a:pPr lvl="1"/>
            <a:r>
              <a:rPr lang="en-US" sz="2200" dirty="0"/>
              <a:t>e.g., new images, new comments should show up in real time</a:t>
            </a:r>
          </a:p>
          <a:p>
            <a:endParaRPr lang="en-US" sz="2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D2465B-CC28-9B4F-B8A6-2478BF6957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708" y="1825625"/>
            <a:ext cx="3524583" cy="4351338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94B63-C8C0-C545-961D-F0BB10B6D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F37917-FD3A-4669-9018-DA04BCDD3D75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14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68CA4-697D-FD49-8178-D28CB44C1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Key Idea: Components</a:t>
            </a:r>
          </a:p>
        </p:txBody>
      </p:sp>
      <p:pic>
        <p:nvPicPr>
          <p:cNvPr id="6" name="Picture 5" descr="In post, photo and title are outlined; widgets beflow photo are in a second outline; comments and emojis are in a third outline; there is a comment box below all these">
            <a:extLst>
              <a:ext uri="{FF2B5EF4-FFF2-40B4-BE49-F238E27FC236}">
                <a16:creationId xmlns:a16="http://schemas.microsoft.com/office/drawing/2014/main" id="{6ECE4805-8445-864F-8E37-9308AE0FBE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45916"/>
          <a:stretch/>
        </p:blipFill>
        <p:spPr>
          <a:xfrm>
            <a:off x="1990763" y="1825625"/>
            <a:ext cx="2743200" cy="5029200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248F99-13D6-E24C-9CF9-46DEAAEB0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600"/>
              <a:t>Organize related logic and presentation into a single unit</a:t>
            </a:r>
          </a:p>
          <a:p>
            <a:pPr lvl="1"/>
            <a:r>
              <a:rPr lang="en-US" sz="2600"/>
              <a:t>Includes necessary </a:t>
            </a:r>
            <a:r>
              <a:rPr lang="en-US" sz="2600" i="1"/>
              <a:t>state</a:t>
            </a:r>
            <a:r>
              <a:rPr lang="en-US" sz="2600"/>
              <a:t> and the logic for updating this state</a:t>
            </a:r>
          </a:p>
          <a:p>
            <a:pPr lvl="1"/>
            <a:r>
              <a:rPr lang="en-US" sz="2600"/>
              <a:t>Includes presentation for </a:t>
            </a:r>
            <a:r>
              <a:rPr lang="en-US" sz="2600" i="1"/>
              <a:t>rendering </a:t>
            </a:r>
            <a:r>
              <a:rPr lang="en-US" sz="2600"/>
              <a:t>this state into HTML</a:t>
            </a:r>
          </a:p>
          <a:p>
            <a:r>
              <a:rPr lang="en-US" sz="2600"/>
              <a:t>Synchronizes state and visual presentation</a:t>
            </a:r>
          </a:p>
          <a:p>
            <a:pPr lvl="1"/>
            <a:r>
              <a:rPr lang="en-US" sz="2600"/>
              <a:t>Whenever state changes, HTML should be rendered again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645FA7-F02A-BE4A-BF60-884A1E3F3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F37917-FD3A-4669-9018-DA04BCDD3D7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517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8741-430A-BD4B-9300-ED6CB132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“Like” Button Component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6CD8F-D52A-C046-BDF5-7F6B0FD4D0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What does it keep track of?</a:t>
            </a:r>
          </a:p>
          <a:p>
            <a:pPr lvl="1"/>
            <a:r>
              <a:rPr lang="en-US" dirty="0"/>
              <a:t>Is it liked or not?</a:t>
            </a:r>
          </a:p>
          <a:p>
            <a:pPr lvl="1"/>
            <a:r>
              <a:rPr lang="en-US" dirty="0"/>
              <a:t>What post is it associated with?</a:t>
            </a:r>
          </a:p>
          <a:p>
            <a:r>
              <a:rPr lang="en-US" sz="2400" dirty="0"/>
              <a:t>What logic does the button have?</a:t>
            </a:r>
          </a:p>
          <a:p>
            <a:pPr lvl="1"/>
            <a:r>
              <a:rPr lang="en-US" dirty="0"/>
              <a:t>When changing “like” status, send update to server.</a:t>
            </a:r>
          </a:p>
          <a:p>
            <a:r>
              <a:rPr lang="en-US" sz="2400" dirty="0"/>
              <a:t>How does the button look?</a:t>
            </a:r>
          </a:p>
          <a:p>
            <a:pPr lvl="1"/>
            <a:r>
              <a:rPr lang="en-US" dirty="0"/>
              <a:t>Filled in if liked, hollow if not.</a:t>
            </a:r>
          </a:p>
          <a:p>
            <a:r>
              <a:rPr lang="en-US" sz="2400" dirty="0"/>
              <a:t>Problem: how do we automatically update the button to look filled in when it’s liked?</a:t>
            </a:r>
          </a:p>
          <a:p>
            <a:endParaRPr lang="en-US" sz="2400" dirty="0"/>
          </a:p>
        </p:txBody>
      </p:sp>
      <p:pic>
        <p:nvPicPr>
          <p:cNvPr id="6" name="Picture 5" descr="Zoom in on instagram post showing outline of a heart with &quot;220 likes&quot; written underneath.">
            <a:extLst>
              <a:ext uri="{FF2B5EF4-FFF2-40B4-BE49-F238E27FC236}">
                <a16:creationId xmlns:a16="http://schemas.microsoft.com/office/drawing/2014/main" id="{102A37E0-BFB0-424C-91AA-6FE582E77E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982" b="519"/>
          <a:stretch/>
        </p:blipFill>
        <p:spPr>
          <a:xfrm>
            <a:off x="7001256" y="2005714"/>
            <a:ext cx="4352544" cy="4352544"/>
          </a:xfrm>
          <a:prstGeom prst="rect">
            <a:avLst/>
          </a:prstGeom>
          <a:noFill/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ABD6F-552E-374A-8219-84FBA1739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F37917-FD3A-4669-9018-DA04BCDD3D7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7" name="Donut 6" descr="Shape highlighting &quot;like&quot; button in image">
            <a:extLst>
              <a:ext uri="{FF2B5EF4-FFF2-40B4-BE49-F238E27FC236}">
                <a16:creationId xmlns:a16="http://schemas.microsoft.com/office/drawing/2014/main" id="{9F940696-4F88-1747-9D69-4147E48C80E4}"/>
              </a:ext>
            </a:extLst>
          </p:cNvPr>
          <p:cNvSpPr>
            <a:spLocks noChangeAspect="1"/>
          </p:cNvSpPr>
          <p:nvPr/>
        </p:nvSpPr>
        <p:spPr>
          <a:xfrm>
            <a:off x="6341805" y="2639959"/>
            <a:ext cx="1976283" cy="1976283"/>
          </a:xfrm>
          <a:prstGeom prst="donut">
            <a:avLst/>
          </a:prstGeom>
          <a:solidFill>
            <a:schemeClr val="accent2">
              <a:lumMod val="75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648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D085A-0680-BF4E-9DD8-62003B22C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Architecture Possibilities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509A5F3-9EC0-BA47-8180-E4DC3786D2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8785022"/>
              </p:ext>
            </p:extLst>
          </p:nvPr>
        </p:nvGraphicFramePr>
        <p:xfrm>
          <a:off x="838200" y="1500188"/>
          <a:ext cx="7886700" cy="43513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13AC39-5705-7541-A29D-7F62D5A36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F37917-FD3A-4669-9018-DA04BCDD3D75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17BB72-D675-2144-87BB-637F440AF5F3}"/>
              </a:ext>
            </a:extLst>
          </p:cNvPr>
          <p:cNvSpPr txBox="1"/>
          <p:nvPr/>
        </p:nvSpPr>
        <p:spPr>
          <a:xfrm>
            <a:off x="7226709" y="2468122"/>
            <a:ext cx="459600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  <a:latin typeface="Chalkduster" panose="03050602040202020205" pitchFamily="66" charset="77"/>
              </a:rPr>
              <a:t>Code embedded in HTML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84D7ED-01A7-CC45-8119-BB31F0230321}"/>
              </a:ext>
            </a:extLst>
          </p:cNvPr>
          <p:cNvSpPr txBox="1"/>
          <p:nvPr/>
        </p:nvSpPr>
        <p:spPr>
          <a:xfrm>
            <a:off x="7226709" y="4539548"/>
            <a:ext cx="4596002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  <a:latin typeface="Chalkduster" panose="03050602040202020205" pitchFamily="66" charset="77"/>
              </a:rPr>
              <a:t>HTML embedded in Code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8DD5D8-2FC5-1140-8C81-7FB3FA14FD59}"/>
              </a:ext>
            </a:extLst>
          </p:cNvPr>
          <p:cNvSpPr txBox="1"/>
          <p:nvPr/>
        </p:nvSpPr>
        <p:spPr>
          <a:xfrm>
            <a:off x="2969341" y="6006904"/>
            <a:ext cx="1244893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  <a:latin typeface="Chalkduster" panose="03050602040202020205" pitchFamily="66" charset="77"/>
              </a:rPr>
              <a:t>Server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FCD6CB-52C1-3941-B744-26E3265B6940}"/>
              </a:ext>
            </a:extLst>
          </p:cNvPr>
          <p:cNvSpPr txBox="1"/>
          <p:nvPr/>
        </p:nvSpPr>
        <p:spPr>
          <a:xfrm>
            <a:off x="5158483" y="6006903"/>
            <a:ext cx="1253933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  <a:latin typeface="Chalkduster" panose="03050602040202020205" pitchFamily="66" charset="77"/>
              </a:rPr>
              <a:t>Client</a:t>
            </a:r>
          </a:p>
        </p:txBody>
      </p:sp>
    </p:spTree>
    <p:extLst>
      <p:ext uri="{BB962C8B-B14F-4D97-AF65-F5344CB8AC3E}">
        <p14:creationId xmlns:p14="http://schemas.microsoft.com/office/powerpoint/2010/main" val="3965229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tlCol="0" anchor="ctr"/>
      <a:lstStyle>
        <a:defPPr algn="l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solidFill>
          <a:schemeClr val="accent2">
            <a:lumMod val="20000"/>
            <a:lumOff val="80000"/>
          </a:schemeClr>
        </a:solidFill>
        <a:ln>
          <a:solidFill>
            <a:srgbClr val="0070C0"/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l">
          <a:defRPr dirty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Lesson 2.1 Documenting Your Design" id="{558FD38C-8711-CB43-A1E4-12EC5E9DD09B}" vid="{406B3AE4-9970-1245-8651-E29A8F459AD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1485</TotalTime>
  <Words>1312</Words>
  <Application>Microsoft Macintosh PowerPoint</Application>
  <PresentationFormat>Widescreen</PresentationFormat>
  <Paragraphs>177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Verdana</vt:lpstr>
      <vt:lpstr>Chalkduster</vt:lpstr>
      <vt:lpstr>Andale Mono</vt:lpstr>
      <vt:lpstr>Ink Free</vt:lpstr>
      <vt:lpstr>Courier</vt:lpstr>
      <vt:lpstr>Calibri</vt:lpstr>
      <vt:lpstr>Office Theme</vt:lpstr>
      <vt:lpstr>CS 4350: Fundamentals of Software Engineering CS 5500: Foundations of Software Engineering  Lesson 6.2 Introduction to “React”</vt:lpstr>
      <vt:lpstr>Topic for this Lesson</vt:lpstr>
      <vt:lpstr>Learning Objectives for this Lesson</vt:lpstr>
      <vt:lpstr>HTML: Markup Language of the Web</vt:lpstr>
      <vt:lpstr>Rich Interactive Web Applications</vt:lpstr>
      <vt:lpstr>Widgets in Web UIs</vt:lpstr>
      <vt:lpstr>Key Idea: Components</vt:lpstr>
      <vt:lpstr>“Like” Button Component</vt:lpstr>
      <vt:lpstr>Design Architecture Possibilities</vt:lpstr>
      <vt:lpstr>Embedding</vt:lpstr>
      <vt:lpstr>Where Does Code Run?</vt:lpstr>
      <vt:lpstr>React: Front End Framework for Components</vt:lpstr>
      <vt:lpstr>Embed HTML in JavaScript/TypeScript</vt:lpstr>
      <vt:lpstr>Example Component Definition</vt:lpstr>
      <vt:lpstr>State vs. Properties</vt:lpstr>
      <vt:lpstr>Hooks Give Access to State</vt:lpstr>
      <vt:lpstr>Reacting to change</vt:lpstr>
      <vt:lpstr>Reconciliation: Efficient Update</vt:lpstr>
      <vt:lpstr>Review: Learning Objectives for this Lesson</vt:lpstr>
      <vt:lpstr>Looking ahead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4350: Fundamentals of Software Engineering CS 5500: Foundations of Software Engineering  Lesson 6.2 Introduction to “React”</dc:title>
  <dc:creator>John T Boyland</dc:creator>
  <cp:lastModifiedBy>John T Boyland</cp:lastModifiedBy>
  <cp:revision>36</cp:revision>
  <dcterms:created xsi:type="dcterms:W3CDTF">2021-01-28T13:33:07Z</dcterms:created>
  <dcterms:modified xsi:type="dcterms:W3CDTF">2021-02-18T18:26:35Z</dcterms:modified>
</cp:coreProperties>
</file>

<file path=docProps/thumbnail.jpeg>
</file>